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75" r:id="rId2"/>
    <p:sldId id="639" r:id="rId3"/>
    <p:sldId id="776" r:id="rId4"/>
    <p:sldId id="778" r:id="rId5"/>
    <p:sldId id="777" r:id="rId6"/>
    <p:sldId id="781" r:id="rId7"/>
    <p:sldId id="782" r:id="rId8"/>
    <p:sldId id="783" r:id="rId9"/>
    <p:sldId id="793" r:id="rId10"/>
    <p:sldId id="779" r:id="rId11"/>
    <p:sldId id="780" r:id="rId12"/>
    <p:sldId id="784" r:id="rId13"/>
    <p:sldId id="785" r:id="rId14"/>
    <p:sldId id="788" r:id="rId15"/>
    <p:sldId id="791" r:id="rId16"/>
    <p:sldId id="792" r:id="rId17"/>
    <p:sldId id="786" r:id="rId18"/>
    <p:sldId id="787" r:id="rId19"/>
    <p:sldId id="789" r:id="rId20"/>
    <p:sldId id="790" r:id="rId21"/>
    <p:sldId id="637" r:id="rId22"/>
  </p:sldIdLst>
  <p:sldSz cx="12192000" cy="6858000"/>
  <p:notesSz cx="9296400" cy="7010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0033"/>
    <a:srgbClr val="CC6600"/>
    <a:srgbClr val="99CC00"/>
    <a:srgbClr val="FF9966"/>
    <a:srgbClr val="FFCCFF"/>
    <a:srgbClr val="FF9999"/>
    <a:srgbClr val="002346"/>
    <a:srgbClr val="0000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B6A13-2944-4AA0-BEF6-2F7525F727ED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61C4F-0CA5-4CDF-BC63-FDC96D467C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599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apositiva de títu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363220" y="1631314"/>
            <a:ext cx="11465560" cy="132556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EC9A2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63220" y="3270884"/>
            <a:ext cx="11465560" cy="113792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Conector recto 2"/>
          <p:cNvSpPr/>
          <p:nvPr/>
        </p:nvSpPr>
        <p:spPr>
          <a:xfrm>
            <a:off x="2006600" y="3048000"/>
            <a:ext cx="8178801" cy="0"/>
          </a:xfrm>
          <a:prstGeom prst="line">
            <a:avLst/>
          </a:prstGeom>
          <a:ln w="38100">
            <a:solidFill>
              <a:srgbClr val="DEC9A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cabezado de sección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784706"/>
            <a:ext cx="10521950" cy="1806096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rgbClr val="BC945A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7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2208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indent="457200">
              <a:buSzTx/>
              <a:buNone/>
              <a:defRPr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indent="914400">
              <a:buSzTx/>
              <a:buNone/>
              <a:defRPr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indent="1371600">
              <a:buSzTx/>
              <a:buNone/>
              <a:defRPr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indent="1828800">
              <a:buSzTx/>
              <a:buNone/>
              <a:defRPr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6116184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40404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3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36761"/>
            <a:ext cx="5682934" cy="823913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indent="457200"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indent="914400"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indent="1371600"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indent="1828800"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2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807959" y="2051684"/>
            <a:ext cx="3967481" cy="823913"/>
          </a:xfrm>
          <a:prstGeom prst="rect">
            <a:avLst/>
          </a:prstGeom>
        </p:spPr>
        <p:txBody>
          <a:bodyPr anchor="b"/>
          <a:lstStyle/>
          <a:p>
            <a:pPr>
              <a:defRPr sz="2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/>
          </a:p>
        </p:txBody>
      </p:sp>
      <p:sp>
        <p:nvSpPr>
          <p:cNvPr id="13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11480" y="598713"/>
            <a:ext cx="10942320" cy="1213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411480" y="1991359"/>
            <a:ext cx="10942320" cy="418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cfrLjElf1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EE53803-9BB3-4C81-9636-D6213921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Auditoría de Desempeño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A29F1-0033-44F5-9ABB-593DF0C302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</a:t>
            </a:fld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A490B-4271-45CC-B50E-37E59750EA4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Unidad 7 – Políticas Públicas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03CD01-A6B0-43D6-8A7C-0EBF1C7C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42" y="4932183"/>
            <a:ext cx="1551118" cy="17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0245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E479E-5D78-4FEF-A056-5575EF8F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1358"/>
            <a:ext cx="10521950" cy="1024216"/>
          </a:xfrm>
        </p:spPr>
        <p:txBody>
          <a:bodyPr/>
          <a:lstStyle/>
          <a:p>
            <a:r>
              <a:rPr lang="es-MX" dirty="0"/>
              <a:t>Metodología de ASF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17379-16A4-40AA-866B-AE2E975BE7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2"/>
            <a:ext cx="10515600" cy="661282"/>
          </a:xfrm>
        </p:spPr>
        <p:txBody>
          <a:bodyPr/>
          <a:lstStyle/>
          <a:p>
            <a:pPr algn="ctr"/>
            <a:r>
              <a:rPr lang="es-MX" i="1" dirty="0">
                <a:solidFill>
                  <a:srgbClr val="002060"/>
                </a:solidFill>
              </a:rPr>
              <a:t>Evaluación de Políticas Públicas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700BA4-7886-4552-98D6-C5DDA3C986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48526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DB349-D595-45BB-9530-D4FFA8291A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11</a:t>
            </a:fld>
            <a:endParaRPr lang="es-MX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5D69CEE-3213-4826-81D4-2650688E947A}"/>
              </a:ext>
            </a:extLst>
          </p:cNvPr>
          <p:cNvSpPr/>
          <p:nvPr/>
        </p:nvSpPr>
        <p:spPr>
          <a:xfrm>
            <a:off x="1852624" y="3832667"/>
            <a:ext cx="1699592" cy="16013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>
                <a:solidFill>
                  <a:schemeClr val="bg1"/>
                </a:solidFill>
              </a:rPr>
              <a:t>Marco Conceptual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393D1F9-6660-4676-B56A-972E6F74DE56}"/>
              </a:ext>
            </a:extLst>
          </p:cNvPr>
          <p:cNvSpPr/>
          <p:nvPr/>
        </p:nvSpPr>
        <p:spPr>
          <a:xfrm>
            <a:off x="4495801" y="1068461"/>
            <a:ext cx="1699592" cy="16013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Problemática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F43571D-9205-4284-B0B6-78E925DFBD26}"/>
              </a:ext>
            </a:extLst>
          </p:cNvPr>
          <p:cNvSpPr/>
          <p:nvPr/>
        </p:nvSpPr>
        <p:spPr>
          <a:xfrm>
            <a:off x="6755297" y="1068461"/>
            <a:ext cx="1699592" cy="160132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>
                <a:solidFill>
                  <a:schemeClr val="bg1"/>
                </a:solidFill>
              </a:rPr>
              <a:t>Diseño de Política P.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7C9A25-97BD-418C-965F-051518A3050E}"/>
              </a:ext>
            </a:extLst>
          </p:cNvPr>
          <p:cNvSpPr/>
          <p:nvPr/>
        </p:nvSpPr>
        <p:spPr>
          <a:xfrm>
            <a:off x="9223515" y="1068461"/>
            <a:ext cx="1699592" cy="160132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Rendición de Cuentas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B7D9059-C2E9-4D17-8FAE-89FD1B22CA4F}"/>
              </a:ext>
            </a:extLst>
          </p:cNvPr>
          <p:cNvSpPr/>
          <p:nvPr/>
        </p:nvSpPr>
        <p:spPr>
          <a:xfrm>
            <a:off x="4495801" y="3832667"/>
            <a:ext cx="1699592" cy="160132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Fiscalización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95E45C2-67E3-4B78-B200-0EA7B31FDB05}"/>
              </a:ext>
            </a:extLst>
          </p:cNvPr>
          <p:cNvSpPr/>
          <p:nvPr/>
        </p:nvSpPr>
        <p:spPr>
          <a:xfrm>
            <a:off x="6755297" y="3893745"/>
            <a:ext cx="1699592" cy="16013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>
                <a:solidFill>
                  <a:schemeClr val="bg1"/>
                </a:solidFill>
              </a:rPr>
              <a:t>Resultados Política P.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72DC38C-330C-49FC-BA3D-1847F0AB163A}"/>
              </a:ext>
            </a:extLst>
          </p:cNvPr>
          <p:cNvSpPr/>
          <p:nvPr/>
        </p:nvSpPr>
        <p:spPr>
          <a:xfrm>
            <a:off x="9223515" y="3832667"/>
            <a:ext cx="1699592" cy="160132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>
                <a:solidFill>
                  <a:schemeClr val="tx1"/>
                </a:solidFill>
              </a:rPr>
              <a:t>Consideraciones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3727622-F34A-46E8-B16D-4E6D4CC8545F}"/>
              </a:ext>
            </a:extLst>
          </p:cNvPr>
          <p:cNvSpPr/>
          <p:nvPr/>
        </p:nvSpPr>
        <p:spPr>
          <a:xfrm>
            <a:off x="1852624" y="1469460"/>
            <a:ext cx="16995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ASF analiza:</a:t>
            </a:r>
          </a:p>
        </p:txBody>
      </p:sp>
    </p:spTree>
    <p:extLst>
      <p:ext uri="{BB962C8B-B14F-4D97-AF65-F5344CB8AC3E}">
        <p14:creationId xmlns:p14="http://schemas.microsoft.com/office/powerpoint/2010/main" val="39086340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8A06D-FA64-48CD-BB48-C0BE8694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57" y="552017"/>
            <a:ext cx="7888218" cy="765798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Políticas Públicas fallidas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7DC8F2-A8D3-4AD8-80E4-83814126407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12</a:t>
            </a:fld>
            <a:endParaRPr lang="es-MX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9B38D43-7854-432D-8CD3-97A22E7E8730}"/>
              </a:ext>
            </a:extLst>
          </p:cNvPr>
          <p:cNvSpPr/>
          <p:nvPr/>
        </p:nvSpPr>
        <p:spPr>
          <a:xfrm>
            <a:off x="993913" y="2536098"/>
            <a:ext cx="1600200" cy="102155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PIAD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4B1014-06EF-45F9-841E-C55F93C92F9A}"/>
              </a:ext>
            </a:extLst>
          </p:cNvPr>
          <p:cNvSpPr txBox="1"/>
          <p:nvPr/>
        </p:nvSpPr>
        <p:spPr>
          <a:xfrm>
            <a:off x="993913" y="3760273"/>
            <a:ext cx="1600200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Programas de Inclusión y Alfabetización Digital (</a:t>
            </a:r>
            <a:r>
              <a:rPr kumimoji="0" lang="es-MX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entrega de tabletas a alumnos de 5º y 6º de primaria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EF07303-1CFD-4E58-81C4-5C6CC3236AAB}"/>
              </a:ext>
            </a:extLst>
          </p:cNvPr>
          <p:cNvCxnSpPr/>
          <p:nvPr/>
        </p:nvCxnSpPr>
        <p:spPr>
          <a:xfrm flipV="1">
            <a:off x="2961861" y="2445026"/>
            <a:ext cx="1699591" cy="651013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533E3B5-0C69-4CF6-AEBD-1594512F37EB}"/>
              </a:ext>
            </a:extLst>
          </p:cNvPr>
          <p:cNvSpPr txBox="1"/>
          <p:nvPr/>
        </p:nvSpPr>
        <p:spPr>
          <a:xfrm>
            <a:off x="5029199" y="1815891"/>
            <a:ext cx="55460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X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- No se demostró porqué los niños requerían tabletas.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E149A5-4AF7-4AED-9618-E3AFC375CC4C}"/>
              </a:ext>
            </a:extLst>
          </p:cNvPr>
          <p:cNvSpPr txBox="1"/>
          <p:nvPr/>
        </p:nvSpPr>
        <p:spPr>
          <a:xfrm>
            <a:off x="5029199" y="2124200"/>
            <a:ext cx="55460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X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- No se garantizó la energía eléctrica.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618D1BE-FDDA-4562-80D6-982B90FE5401}"/>
              </a:ext>
            </a:extLst>
          </p:cNvPr>
          <p:cNvSpPr txBox="1"/>
          <p:nvPr/>
        </p:nvSpPr>
        <p:spPr>
          <a:xfrm>
            <a:off x="5029199" y="2445026"/>
            <a:ext cx="55460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X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- No se garantizó el internet.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F17B67F-CABF-43A5-970F-B95083152BB8}"/>
              </a:ext>
            </a:extLst>
          </p:cNvPr>
          <p:cNvSpPr txBox="1"/>
          <p:nvPr/>
        </p:nvSpPr>
        <p:spPr>
          <a:xfrm>
            <a:off x="5029199" y="2770532"/>
            <a:ext cx="55460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X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- No se tenían indicadores, ni METAS.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B0E42ED-30DA-4B1B-9B47-661989CBDB05}"/>
              </a:ext>
            </a:extLst>
          </p:cNvPr>
          <p:cNvCxnSpPr>
            <a:cxnSpLocks/>
          </p:cNvCxnSpPr>
          <p:nvPr/>
        </p:nvCxnSpPr>
        <p:spPr>
          <a:xfrm>
            <a:off x="2961861" y="3428443"/>
            <a:ext cx="1547191" cy="51352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B61AC9-D3FB-41EA-B720-CCCB54682D99}"/>
              </a:ext>
            </a:extLst>
          </p:cNvPr>
          <p:cNvSpPr/>
          <p:nvPr/>
        </p:nvSpPr>
        <p:spPr>
          <a:xfrm>
            <a:off x="4833729" y="3685010"/>
            <a:ext cx="3385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 una ocurrencia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DCC969C-3308-454F-85F7-C83AB44F4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187">
            <a:off x="670478" y="47735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3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B54C59-5D65-40CF-8B3B-67BB51F99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13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4E9AB5-2C38-421E-B4E0-2C6F6346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8357"/>
            <a:ext cx="6858000" cy="60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64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9E2D29-8606-4A0F-BCFC-7B50ED92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Evaluaciones en México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0C39FDE-6643-4A51-BE95-FB6EDBC3E78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MX" dirty="0"/>
              <a:t>741 Programas Presupuestales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DEBECDA-CDB5-4B62-81CF-664A4C1C2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dirty="0"/>
              <a:t>2019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7413BF-856D-47C9-936B-EC86EC69BF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14</a:t>
            </a:fld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A868146-0EF5-4BD9-A6BD-7C17DFBAEA18}"/>
              </a:ext>
            </a:extLst>
          </p:cNvPr>
          <p:cNvSpPr/>
          <p:nvPr/>
        </p:nvSpPr>
        <p:spPr>
          <a:xfrm>
            <a:off x="766461" y="3409122"/>
            <a:ext cx="30059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¿Porcentaje auditado?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BD277E-A93F-467F-96ED-761F2F6D0917}"/>
              </a:ext>
            </a:extLst>
          </p:cNvPr>
          <p:cNvGrpSpPr/>
          <p:nvPr/>
        </p:nvGrpSpPr>
        <p:grpSpPr>
          <a:xfrm>
            <a:off x="4677357" y="3870787"/>
            <a:ext cx="1789042" cy="1610138"/>
            <a:chOff x="4482549" y="3667540"/>
            <a:chExt cx="1789042" cy="1610138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7C46661-1D65-4B5C-A80D-ECA716141156}"/>
                </a:ext>
              </a:extLst>
            </p:cNvPr>
            <p:cNvSpPr/>
            <p:nvPr/>
          </p:nvSpPr>
          <p:spPr>
            <a:xfrm>
              <a:off x="4482549" y="3667540"/>
              <a:ext cx="1789042" cy="1610138"/>
            </a:xfrm>
            <a:prstGeom prst="ellipse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64E2580-637E-4409-918F-5B49A06130A2}"/>
                </a:ext>
              </a:extLst>
            </p:cNvPr>
            <p:cNvSpPr/>
            <p:nvPr/>
          </p:nvSpPr>
          <p:spPr>
            <a:xfrm>
              <a:off x="4741765" y="4033435"/>
              <a:ext cx="1250663" cy="830997"/>
            </a:xfrm>
            <a:prstGeom prst="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800" b="1" cap="none" spc="0" dirty="0">
                  <a:ln w="0"/>
                  <a:solidFill>
                    <a:srgbClr val="FF0000"/>
                  </a:solidFill>
                </a:rPr>
                <a:t>13%</a:t>
              </a: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CFFB9BC-9E31-4693-8585-92ECEAC4A9AD}"/>
              </a:ext>
            </a:extLst>
          </p:cNvPr>
          <p:cNvSpPr/>
          <p:nvPr/>
        </p:nvSpPr>
        <p:spPr>
          <a:xfrm>
            <a:off x="8998853" y="3790892"/>
            <a:ext cx="15856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¿Estatales?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1C24536-2067-4D50-A8EB-37773CA3C07A}"/>
              </a:ext>
            </a:extLst>
          </p:cNvPr>
          <p:cNvSpPr/>
          <p:nvPr/>
        </p:nvSpPr>
        <p:spPr>
          <a:xfrm>
            <a:off x="8800882" y="4836846"/>
            <a:ext cx="1981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¿Municipales?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FCA6193-EC83-4230-AC52-6CF74B1BD57C}"/>
              </a:ext>
            </a:extLst>
          </p:cNvPr>
          <p:cNvSpPr/>
          <p:nvPr/>
        </p:nvSpPr>
        <p:spPr>
          <a:xfrm>
            <a:off x="839787" y="5480925"/>
            <a:ext cx="33048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¿Y las recomendaciones?</a:t>
            </a:r>
          </a:p>
        </p:txBody>
      </p:sp>
    </p:spTree>
    <p:extLst>
      <p:ext uri="{BB962C8B-B14F-4D97-AF65-F5344CB8AC3E}">
        <p14:creationId xmlns:p14="http://schemas.microsoft.com/office/powerpoint/2010/main" val="2853570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4E1FC-2221-4311-9E7B-A5FBF439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Definición de “Evaluación de Políticas Públicas”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4AA008-CC17-4E84-BDD4-69AA2735174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9787" y="2036761"/>
            <a:ext cx="6574804" cy="4456114"/>
          </a:xfrm>
        </p:spPr>
        <p:txBody>
          <a:bodyPr anchor="ctr"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i="1" dirty="0"/>
              <a:t>“La evaluación de políticas públicas es el </a:t>
            </a:r>
            <a:r>
              <a:rPr lang="es-MX" i="1" dirty="0">
                <a:solidFill>
                  <a:srgbClr val="CC9900"/>
                </a:solidFill>
              </a:rPr>
              <a:t>proceso sistemático para examinar el diseño, la implementación, los resultados o impactos de una intervención pública a través de metodologías robustas</a:t>
            </a:r>
            <a:r>
              <a:rPr lang="es-MX" i="1" dirty="0"/>
              <a:t>. El </a:t>
            </a:r>
            <a:r>
              <a:rPr lang="es-MX" i="1" u="sng" dirty="0"/>
              <a:t>objetivo es aportar recomendaciones inteligentes que permitan introducir mejoras </a:t>
            </a:r>
            <a:r>
              <a:rPr lang="es-MX" i="1" dirty="0"/>
              <a:t>en dichas intervenciones y coadyuvar a la toma de decisiones de autoridades electas y servidores públicos decisores”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682D1D-1B65-4863-971A-4CE9CF369A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Julio Franco Corzo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689422-4017-4B81-8B3F-050E78B43A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21429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50612D-F8AE-46F3-922D-23D81DE2D8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16</a:t>
            </a:fld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BEEA7E2-AB17-409B-BE85-CA808CEBB8B9}"/>
              </a:ext>
            </a:extLst>
          </p:cNvPr>
          <p:cNvGrpSpPr/>
          <p:nvPr/>
        </p:nvGrpSpPr>
        <p:grpSpPr>
          <a:xfrm>
            <a:off x="2604051" y="190825"/>
            <a:ext cx="6539948" cy="6118542"/>
            <a:chOff x="2604051" y="190825"/>
            <a:chExt cx="6539948" cy="611854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D9CF471-38CA-4293-93A7-9BDB0CCC6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4051" y="190825"/>
              <a:ext cx="6539948" cy="6118542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D6DCA52-3F7C-4ECD-BF77-3BA63F648FA8}"/>
                </a:ext>
              </a:extLst>
            </p:cNvPr>
            <p:cNvSpPr/>
            <p:nvPr/>
          </p:nvSpPr>
          <p:spPr>
            <a:xfrm>
              <a:off x="4840358" y="2868323"/>
              <a:ext cx="2136912" cy="168788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/>
                <a:t>Julio Franco Corzo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227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C9C0B4-1DA9-4C4B-B166-18B1C7FBA5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17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E8A23E-23CB-4903-8E73-B547DC9E2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7322"/>
            <a:ext cx="6858000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49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0B83CD-0961-4DFC-82FB-9F606247F8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18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B27D2A-D47C-4036-B7DD-8D637C6FF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77078"/>
            <a:ext cx="6858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186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210C64-F527-44DA-9EF0-D4B9DC8FB2B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19</a:t>
            </a:fld>
            <a:endParaRPr lang="es-MX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EE3129A0-D447-47B4-B889-B516199465B0}"/>
              </a:ext>
            </a:extLst>
          </p:cNvPr>
          <p:cNvSpPr txBox="1">
            <a:spLocks/>
          </p:cNvSpPr>
          <p:nvPr/>
        </p:nvSpPr>
        <p:spPr>
          <a:xfrm>
            <a:off x="838200" y="2469874"/>
            <a:ext cx="10515600" cy="191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s-MX" i="1" dirty="0">
                <a:solidFill>
                  <a:schemeClr val="accent1"/>
                </a:solidFill>
              </a:rPr>
              <a:t>“Evaluar no solo se limita a brindar recomendaciones para mejorar la toma de decisiones sobre el diseño o implementación de un programa determinado, sino que, además, tiene efectos directos para </a:t>
            </a:r>
            <a:r>
              <a:rPr lang="es-MX" b="1" i="1" dirty="0">
                <a:solidFill>
                  <a:schemeClr val="accent1"/>
                </a:solidFill>
              </a:rPr>
              <a:t>incrementar la eficiencia en la gestión pública y en la rendición de cuentas</a:t>
            </a:r>
            <a:r>
              <a:rPr lang="es-MX" i="1" dirty="0">
                <a:solidFill>
                  <a:schemeClr val="accent1"/>
                </a:solidFill>
              </a:rPr>
              <a:t>”.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D967B00-D728-469E-870A-258FB3A36A9B}"/>
              </a:ext>
            </a:extLst>
          </p:cNvPr>
          <p:cNvSpPr/>
          <p:nvPr/>
        </p:nvSpPr>
        <p:spPr>
          <a:xfrm>
            <a:off x="5688467" y="4844996"/>
            <a:ext cx="56653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Peter Rossi, Mark </a:t>
            </a:r>
            <a:r>
              <a:rPr lang="es-E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Lipsey</a:t>
            </a:r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 Howard Freeman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CE272BB-26CA-4E19-B340-8673D4CB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21950" cy="908674"/>
          </a:xfrm>
        </p:spPr>
        <p:txBody>
          <a:bodyPr/>
          <a:lstStyle/>
          <a:p>
            <a:r>
              <a:rPr lang="es-MX" dirty="0"/>
              <a:t>COROLARIO</a:t>
            </a:r>
          </a:p>
        </p:txBody>
      </p:sp>
    </p:spTree>
    <p:extLst>
      <p:ext uri="{BB962C8B-B14F-4D97-AF65-F5344CB8AC3E}">
        <p14:creationId xmlns:p14="http://schemas.microsoft.com/office/powerpoint/2010/main" val="12964350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8971C5B-24D5-403F-8CC3-B7E294E7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¿Qué es y qué no es política pública?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92BB716-D34B-43B2-808A-D52B352CD44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9787" y="2036761"/>
            <a:ext cx="5682934" cy="2256943"/>
          </a:xfrm>
        </p:spPr>
        <p:txBody>
          <a:bodyPr anchor="ctr">
            <a:normAutofit fontScale="70000" lnSpcReduction="20000"/>
          </a:bodyPr>
          <a:lstStyle/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es-MX" b="1" dirty="0"/>
              <a:t>Políticas de Estado</a:t>
            </a:r>
            <a:r>
              <a:rPr lang="es-MX" dirty="0"/>
              <a:t>: Son acciones unilaterales de gobierno para alcanzar macro – objetivos de alcance nacional, donde intervienen el Ejecutivo y el Legislativo Federal, como la política fiscal o la política exterior.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A76FE20-5F41-463B-A86D-2C9F2AFBF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6803" y="615949"/>
            <a:ext cx="3967481" cy="823913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0070C0"/>
                </a:solidFill>
              </a:rPr>
              <a:t>Acciones de gobierno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CA9E79-8E08-4547-97CE-3C8D145FCB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</a:t>
            </a:fld>
            <a:endParaRPr lang="es-MX"/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78F70F45-067E-4CCC-AB70-478D953CA124}"/>
              </a:ext>
            </a:extLst>
          </p:cNvPr>
          <p:cNvSpPr txBox="1">
            <a:spLocks/>
          </p:cNvSpPr>
          <p:nvPr/>
        </p:nvSpPr>
        <p:spPr>
          <a:xfrm>
            <a:off x="838199" y="4147349"/>
            <a:ext cx="5682934" cy="2256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00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40404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40404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40404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40404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40404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514350" indent="-514350" algn="just" hangingPunct="1">
              <a:lnSpc>
                <a:spcPct val="160000"/>
              </a:lnSpc>
              <a:buFont typeface="+mj-lt"/>
              <a:buAutoNum type="arabicPeriod" startAt="2"/>
            </a:pPr>
            <a:r>
              <a:rPr lang="es-MX" b="1" dirty="0"/>
              <a:t>Políticas de Gobierno</a:t>
            </a:r>
            <a:r>
              <a:rPr lang="es-MX" dirty="0"/>
              <a:t>: Son acciones unilaterales de gobierno donde interviene el Ejecutivo de los tres órdenes de gobierno, como los programas de gobierno que tienen un sello distintivo de una Administración. 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05D2B52D-64FD-48A1-AD77-65B16E005BB7}"/>
              </a:ext>
            </a:extLst>
          </p:cNvPr>
          <p:cNvSpPr txBox="1">
            <a:spLocks/>
          </p:cNvSpPr>
          <p:nvPr/>
        </p:nvSpPr>
        <p:spPr>
          <a:xfrm>
            <a:off x="7762462" y="2891703"/>
            <a:ext cx="3886200" cy="367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40404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40404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40404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40404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40404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514350" indent="-514350" algn="just" hangingPunct="1">
              <a:lnSpc>
                <a:spcPct val="160000"/>
              </a:lnSpc>
              <a:buFont typeface="+mj-lt"/>
              <a:buAutoNum type="arabicPeriod" startAt="3"/>
            </a:pPr>
            <a:r>
              <a:rPr lang="es-MX" sz="2000" b="1" dirty="0"/>
              <a:t>Políticas Públicas</a:t>
            </a:r>
            <a:r>
              <a:rPr lang="es-MX" sz="2000" dirty="0"/>
              <a:t>: Son acciones de gobierno consensuadas con la ciudadanía y que han sido diseñadas con un riguroso diagnóstico y un proceso de análisis de factibilidad.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296D68E-6D0A-4CE2-B448-F32F031ED604}"/>
              </a:ext>
            </a:extLst>
          </p:cNvPr>
          <p:cNvCxnSpPr/>
          <p:nvPr/>
        </p:nvCxnSpPr>
        <p:spPr>
          <a:xfrm flipH="1">
            <a:off x="6955971" y="1690688"/>
            <a:ext cx="2098577" cy="1310929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9D8FABA-C1B9-4CA5-A473-D00FDC113C59}"/>
              </a:ext>
            </a:extLst>
          </p:cNvPr>
          <p:cNvCxnSpPr>
            <a:cxnSpLocks/>
          </p:cNvCxnSpPr>
          <p:nvPr/>
        </p:nvCxnSpPr>
        <p:spPr>
          <a:xfrm flipH="1">
            <a:off x="9858388" y="1745644"/>
            <a:ext cx="1" cy="1201015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536335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CCF426-6214-4976-B453-ACA829644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20</a:t>
            </a:fld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285B86E-2A8E-49FF-9FC2-C5C594C9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21950" cy="932183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¿Porqué auditamos?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171863-A9BF-4885-8133-874E524BC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22" y="2346814"/>
            <a:ext cx="4312754" cy="3217978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B54DAA75-8633-4103-81D0-D55D8F33544D}"/>
              </a:ext>
            </a:extLst>
          </p:cNvPr>
          <p:cNvSpPr/>
          <p:nvPr/>
        </p:nvSpPr>
        <p:spPr>
          <a:xfrm>
            <a:off x="6390860" y="3865230"/>
            <a:ext cx="1699591" cy="1679684"/>
          </a:xfrm>
          <a:prstGeom prst="ellips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F12B075-ECD8-459E-9AC1-F2EE091E6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3865230"/>
            <a:ext cx="1897546" cy="167968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F18BC29-78DA-4687-AE04-27F2CA754FF8}"/>
              </a:ext>
            </a:extLst>
          </p:cNvPr>
          <p:cNvSpPr/>
          <p:nvPr/>
        </p:nvSpPr>
        <p:spPr>
          <a:xfrm>
            <a:off x="8001000" y="4452730"/>
            <a:ext cx="178076" cy="40750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13A764A-520C-4E66-9C59-AE05FBD83B16}"/>
              </a:ext>
            </a:extLst>
          </p:cNvPr>
          <p:cNvSpPr/>
          <p:nvPr/>
        </p:nvSpPr>
        <p:spPr>
          <a:xfrm>
            <a:off x="6347789" y="4452730"/>
            <a:ext cx="178076" cy="40750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92886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4F579F-A36D-41D3-A980-485A81B67F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21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B33F71-B62C-4855-9295-D2B70D762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0" y="1284306"/>
            <a:ext cx="4686180" cy="372811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41A9093-391E-42B1-AA2B-300F4BD828B0}"/>
              </a:ext>
            </a:extLst>
          </p:cNvPr>
          <p:cNvSpPr/>
          <p:nvPr/>
        </p:nvSpPr>
        <p:spPr>
          <a:xfrm>
            <a:off x="2111188" y="4661707"/>
            <a:ext cx="2751589" cy="293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9AE9AA-87E5-4ABA-80A5-90EC2C9F7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08" y="1388377"/>
            <a:ext cx="5472393" cy="271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54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C2D681-D490-4E80-9492-F4FA6D3417B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</a:t>
            </a:fld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ADA61AE-FF5D-48C6-9725-1479A19691EC}"/>
              </a:ext>
            </a:extLst>
          </p:cNvPr>
          <p:cNvSpPr/>
          <p:nvPr/>
        </p:nvSpPr>
        <p:spPr>
          <a:xfrm>
            <a:off x="842044" y="412978"/>
            <a:ext cx="103797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Diferencia entre políticas de Estado, de Gobierno y Políticas Públicas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1275EACF-9DBF-48DB-9C8B-EDB14A019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60374"/>
              </p:ext>
            </p:extLst>
          </p:nvPr>
        </p:nvGraphicFramePr>
        <p:xfrm>
          <a:off x="1133061" y="1296136"/>
          <a:ext cx="9956757" cy="3662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18919">
                  <a:extLst>
                    <a:ext uri="{9D8B030D-6E8A-4147-A177-3AD203B41FA5}">
                      <a16:colId xmlns:a16="http://schemas.microsoft.com/office/drawing/2014/main" val="2724677744"/>
                    </a:ext>
                  </a:extLst>
                </a:gridCol>
                <a:gridCol w="3318919">
                  <a:extLst>
                    <a:ext uri="{9D8B030D-6E8A-4147-A177-3AD203B41FA5}">
                      <a16:colId xmlns:a16="http://schemas.microsoft.com/office/drawing/2014/main" val="169917155"/>
                    </a:ext>
                  </a:extLst>
                </a:gridCol>
                <a:gridCol w="3318919">
                  <a:extLst>
                    <a:ext uri="{9D8B030D-6E8A-4147-A177-3AD203B41FA5}">
                      <a16:colId xmlns:a16="http://schemas.microsoft.com/office/drawing/2014/main" val="2134318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/>
                          </a:solidFill>
                        </a:rPr>
                        <a:t>Políticas de 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/>
                          </a:solidFill>
                        </a:rPr>
                        <a:t>Políticas de Gobierno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/>
                          </a:solidFill>
                        </a:rPr>
                        <a:t>Políticas Públicas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Acciones de gobierno para alcanzar macro objetivos de interés nacional.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Acciones de gobierno encaminadas a atender los males públicos que afectan a la sociedad en su conjunto.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Acciones de gobierno orientadas a la atención eficaz, eficiente y legítima de problemas públicos específicos.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77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Intervienen en su diseño y ejecución las funciones legislativa y ejecutiva del Gobierno Federal.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Intervienen en su diseño y ejecución el ejecutivo de los tres órdenes de gobierno.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Intervienen en su diseño el Ejecutivo de los tres órdenes de gobierno y la ciudadanía.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90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Decisiones unilaterales de Gobierno.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Decisiones unilaterales de Gobierno.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Decisiones consensuadas con la ciudadanía.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5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Por ejemplo: Política exterior, política fiscal, política económica o política monetaria.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Por ejemplo: Programas de Gobierno con un sello distinto de la Administración en turno.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Por ejemplo: Programa de Pensión para el Bienestar de las Personas Adultas Mayores.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701872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1720A91-A35B-424A-9A64-40D1EF2FEC23}"/>
              </a:ext>
            </a:extLst>
          </p:cNvPr>
          <p:cNvSpPr txBox="1"/>
          <p:nvPr/>
        </p:nvSpPr>
        <p:spPr>
          <a:xfrm>
            <a:off x="1133061" y="5127559"/>
            <a:ext cx="56242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Fuente: Evaluación de Políticas Públicas. Julio Franco Corzo</a:t>
            </a:r>
          </a:p>
        </p:txBody>
      </p:sp>
    </p:spTree>
    <p:extLst>
      <p:ext uri="{BB962C8B-B14F-4D97-AF65-F5344CB8AC3E}">
        <p14:creationId xmlns:p14="http://schemas.microsoft.com/office/powerpoint/2010/main" val="35254651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F7890B2-ED97-400E-93DE-3EEA718618F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29810" y="386157"/>
            <a:ext cx="6423991" cy="352081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El gobierno da solución a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problemas sociales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mediante la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definición de una política pública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, a efecto de cumplir con su función primordial que es la de atender los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problemas de la comunidad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, por ello, parte fundamental del quehacer del gobierno se refiere al diseño, gestión y evaluación de las políticas públicas.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C2D802-80DE-4C84-B1BE-099289CB95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4</a:t>
            </a:fld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A212BA-5CC1-421A-B4B6-4268D9A87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62" y="4168104"/>
            <a:ext cx="2867025" cy="15430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3C81E8-592A-492D-8F2D-3507B63EA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13" y="3784026"/>
            <a:ext cx="2922104" cy="243508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8B3DAC5-6740-4126-8ADA-A6B0E655C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386157"/>
            <a:ext cx="3937966" cy="26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694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7D496-E0C2-451C-9910-4046F0AD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1571"/>
            <a:ext cx="10521950" cy="825433"/>
          </a:xfrm>
        </p:spPr>
        <p:txBody>
          <a:bodyPr/>
          <a:lstStyle/>
          <a:p>
            <a:r>
              <a:rPr lang="es-MX" dirty="0"/>
              <a:t>Definiciones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201DF9-9ED7-4614-A4D3-BFA031DE335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042162"/>
            <a:ext cx="10515600" cy="24105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i="1" dirty="0">
                <a:solidFill>
                  <a:schemeClr val="accent1"/>
                </a:solidFill>
              </a:rPr>
              <a:t>“Las políticas públicas son acciones de gobierno con </a:t>
            </a:r>
            <a:r>
              <a:rPr lang="es-MX" b="1" i="1" dirty="0">
                <a:solidFill>
                  <a:schemeClr val="accent1"/>
                </a:solidFill>
              </a:rPr>
              <a:t>objetivos de interés público </a:t>
            </a:r>
            <a:r>
              <a:rPr lang="es-MX" i="1" dirty="0">
                <a:solidFill>
                  <a:schemeClr val="accent1"/>
                </a:solidFill>
              </a:rPr>
              <a:t>que </a:t>
            </a:r>
            <a:r>
              <a:rPr lang="es-MX" i="1" u="sng" dirty="0">
                <a:solidFill>
                  <a:schemeClr val="accent1"/>
                </a:solidFill>
              </a:rPr>
              <a:t>surgen de decisiones sustentadas</a:t>
            </a:r>
            <a:r>
              <a:rPr lang="es-MX" i="1" dirty="0">
                <a:solidFill>
                  <a:schemeClr val="accent1"/>
                </a:solidFill>
              </a:rPr>
              <a:t> en un </a:t>
            </a:r>
            <a:r>
              <a:rPr lang="es-MX" b="1" i="1" dirty="0">
                <a:solidFill>
                  <a:schemeClr val="accent1"/>
                </a:solidFill>
              </a:rPr>
              <a:t>proceso de diagnóstico y análisis de factibilidad</a:t>
            </a:r>
            <a:r>
              <a:rPr lang="es-MX" i="1" dirty="0">
                <a:solidFill>
                  <a:schemeClr val="accent1"/>
                </a:solidFill>
              </a:rPr>
              <a:t> </a:t>
            </a:r>
            <a:r>
              <a:rPr lang="es-MX" i="1" u="sng" dirty="0">
                <a:solidFill>
                  <a:schemeClr val="accent1"/>
                </a:solidFill>
              </a:rPr>
              <a:t>para la atención efectiva de problemas públicos específicos</a:t>
            </a:r>
            <a:r>
              <a:rPr lang="es-MX" i="1" dirty="0">
                <a:solidFill>
                  <a:schemeClr val="accent1"/>
                </a:solidFill>
              </a:rPr>
              <a:t>, en donde </a:t>
            </a:r>
            <a:r>
              <a:rPr lang="es-MX" b="1" i="1" dirty="0">
                <a:solidFill>
                  <a:schemeClr val="accent1"/>
                </a:solidFill>
              </a:rPr>
              <a:t>participa la ciudadanía </a:t>
            </a:r>
            <a:r>
              <a:rPr lang="es-MX" i="1" dirty="0">
                <a:solidFill>
                  <a:schemeClr val="accent1"/>
                </a:solidFill>
              </a:rPr>
              <a:t>en la definición de problemas y soluciones”.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A47F89-0E4B-42A9-89DB-177012FD0F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5</a:t>
            </a:fld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E4093-F721-4F24-97ED-17B5A849C54D}"/>
              </a:ext>
            </a:extLst>
          </p:cNvPr>
          <p:cNvSpPr/>
          <p:nvPr/>
        </p:nvSpPr>
        <p:spPr>
          <a:xfrm>
            <a:off x="8902488" y="4884753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Julio Franco Corzo</a:t>
            </a:r>
          </a:p>
        </p:txBody>
      </p:sp>
    </p:spTree>
    <p:extLst>
      <p:ext uri="{BB962C8B-B14F-4D97-AF65-F5344CB8AC3E}">
        <p14:creationId xmlns:p14="http://schemas.microsoft.com/office/powerpoint/2010/main" val="9811731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E97123-148E-4634-8581-B5D441B7D8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6</a:t>
            </a:fld>
            <a:endParaRPr lang="es-MX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F344CC8-E391-4667-AA83-EFCFFF36990A}"/>
              </a:ext>
            </a:extLst>
          </p:cNvPr>
          <p:cNvSpPr txBox="1">
            <a:spLocks/>
          </p:cNvSpPr>
          <p:nvPr/>
        </p:nvSpPr>
        <p:spPr>
          <a:xfrm>
            <a:off x="838200" y="2042162"/>
            <a:ext cx="10515600" cy="1386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s-MX" i="1" dirty="0">
                <a:solidFill>
                  <a:schemeClr val="accent1"/>
                </a:solidFill>
              </a:rPr>
              <a:t>“Las políticas públicas son un factor común de la política y de las decisiones del gobierno y de la oposición”.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54A53A4-51FC-4DC7-BB40-783991028C37}"/>
              </a:ext>
            </a:extLst>
          </p:cNvPr>
          <p:cNvSpPr/>
          <p:nvPr/>
        </p:nvSpPr>
        <p:spPr>
          <a:xfrm>
            <a:off x="10124489" y="3616785"/>
            <a:ext cx="9653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CEPAL</a:t>
            </a:r>
          </a:p>
        </p:txBody>
      </p:sp>
    </p:spTree>
    <p:extLst>
      <p:ext uri="{BB962C8B-B14F-4D97-AF65-F5344CB8AC3E}">
        <p14:creationId xmlns:p14="http://schemas.microsoft.com/office/powerpoint/2010/main" val="20064860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7839DF-520B-4F01-91FD-7F2ADB7234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7</a:t>
            </a:fld>
            <a:endParaRPr lang="es-MX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7E88D93D-C566-43AB-B72E-7EBC4C45B700}"/>
              </a:ext>
            </a:extLst>
          </p:cNvPr>
          <p:cNvSpPr txBox="1">
            <a:spLocks/>
          </p:cNvSpPr>
          <p:nvPr/>
        </p:nvSpPr>
        <p:spPr>
          <a:xfrm>
            <a:off x="838200" y="593756"/>
            <a:ext cx="105156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s-MX" i="1" dirty="0">
                <a:solidFill>
                  <a:schemeClr val="accent1"/>
                </a:solidFill>
              </a:rPr>
              <a:t>“Las políticas públicas son el producto de los procesos de toma de decisiones del Estado, frente a determinados problemas públicos. Estos procesos de toma de decisión implican acciones u omisiones de las instituciones gubernamentales”.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6BAA23-B38C-41AD-AE30-27D600440C6C}"/>
              </a:ext>
            </a:extLst>
          </p:cNvPr>
          <p:cNvSpPr/>
          <p:nvPr/>
        </p:nvSpPr>
        <p:spPr>
          <a:xfrm>
            <a:off x="3389376" y="5795665"/>
            <a:ext cx="79644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Cámara de Diputados – Marco teórico de políticas públicas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FC08656F-BAB3-42C4-9BB9-64BCFA9EC0FC}"/>
              </a:ext>
            </a:extLst>
          </p:cNvPr>
          <p:cNvSpPr txBox="1">
            <a:spLocks/>
          </p:cNvSpPr>
          <p:nvPr/>
        </p:nvSpPr>
        <p:spPr>
          <a:xfrm>
            <a:off x="838200" y="2498756"/>
            <a:ext cx="10515600" cy="314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s-MX" i="1" dirty="0">
                <a:solidFill>
                  <a:schemeClr val="accent1"/>
                </a:solidFill>
              </a:rPr>
              <a:t>“… una política pública, implica el establecimiento de una o más estrategias orientadas a la resolución de problemas públicos y/o a la obtención de mayores niveles de bienestar social, resultantes de procesos decisionales tomados a través de la coparticipación de gobierno y sociedad civil, en donde se establecen medios, agentes y fines de las acciones a seguir para la obtención de los objetivos señalados.”.</a:t>
            </a:r>
          </a:p>
        </p:txBody>
      </p:sp>
    </p:spTree>
    <p:extLst>
      <p:ext uri="{BB962C8B-B14F-4D97-AF65-F5344CB8AC3E}">
        <p14:creationId xmlns:p14="http://schemas.microsoft.com/office/powerpoint/2010/main" val="19337762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AD3338-F432-4203-B36F-37523E5D231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8</a:t>
            </a:fld>
            <a:endParaRPr lang="es-MX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E3159F35-945B-41F6-B573-C9FB72749574}"/>
              </a:ext>
            </a:extLst>
          </p:cNvPr>
          <p:cNvSpPr txBox="1">
            <a:spLocks/>
          </p:cNvSpPr>
          <p:nvPr/>
        </p:nvSpPr>
        <p:spPr>
          <a:xfrm>
            <a:off x="838200" y="1121664"/>
            <a:ext cx="10515600" cy="2865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s-MX" i="1" dirty="0">
                <a:solidFill>
                  <a:schemeClr val="accent1"/>
                </a:solidFill>
              </a:rPr>
              <a:t>“Las políticas públicas son decisiones de Estado que involucran recursos públicos para atender problemas específicos; constituyen un mecanismo de distribución que busca compensar las desigualdades sociales, cuyo objetivo principal es mejorar las condiciones de vida de la población”.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6081-1916-4BE0-98F7-B93AB944DE2F}"/>
              </a:ext>
            </a:extLst>
          </p:cNvPr>
          <p:cNvSpPr/>
          <p:nvPr/>
        </p:nvSpPr>
        <p:spPr>
          <a:xfrm>
            <a:off x="10577081" y="3755951"/>
            <a:ext cx="6447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ASF</a:t>
            </a:r>
          </a:p>
        </p:txBody>
      </p:sp>
    </p:spTree>
    <p:extLst>
      <p:ext uri="{BB962C8B-B14F-4D97-AF65-F5344CB8AC3E}">
        <p14:creationId xmlns:p14="http://schemas.microsoft.com/office/powerpoint/2010/main" val="10275953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8830D-3321-4E75-BF8C-36B53FE5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04EE9A-0C2C-444B-B13C-FDEA12C811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9</a:t>
            </a:fld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BBBE57F-0466-415E-888E-987ECE6BE82F}"/>
              </a:ext>
            </a:extLst>
          </p:cNvPr>
          <p:cNvSpPr/>
          <p:nvPr/>
        </p:nvSpPr>
        <p:spPr>
          <a:xfrm>
            <a:off x="3595186" y="3429000"/>
            <a:ext cx="499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Diseño y evaluación de políticas públicas - YouTube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12849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43423</TotalTime>
  <Words>875</Words>
  <Application>Microsoft Office PowerPoint</Application>
  <PresentationFormat>Panorámica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Helvetica</vt:lpstr>
      <vt:lpstr>Montserrat Medium</vt:lpstr>
      <vt:lpstr>Montserrat Regular</vt:lpstr>
      <vt:lpstr>Montserrat SemiBold</vt:lpstr>
      <vt:lpstr>Tema de Office</vt:lpstr>
      <vt:lpstr>Auditoría de Desempeño</vt:lpstr>
      <vt:lpstr>¿Qué es y qué no es política pública?</vt:lpstr>
      <vt:lpstr>Presentación de PowerPoint</vt:lpstr>
      <vt:lpstr>Presentación de PowerPoint</vt:lpstr>
      <vt:lpstr>Definiciones</vt:lpstr>
      <vt:lpstr>Presentación de PowerPoint</vt:lpstr>
      <vt:lpstr>Presentación de PowerPoint</vt:lpstr>
      <vt:lpstr>Presentación de PowerPoint</vt:lpstr>
      <vt:lpstr>Actividad</vt:lpstr>
      <vt:lpstr>Metodología de ASF</vt:lpstr>
      <vt:lpstr>Presentación de PowerPoint</vt:lpstr>
      <vt:lpstr>Políticas Públicas fallidas</vt:lpstr>
      <vt:lpstr>Presentación de PowerPoint</vt:lpstr>
      <vt:lpstr>Evaluaciones en México</vt:lpstr>
      <vt:lpstr>Definición de “Evaluación de Políticas Públicas”</vt:lpstr>
      <vt:lpstr>Presentación de PowerPoint</vt:lpstr>
      <vt:lpstr>Presentación de PowerPoint</vt:lpstr>
      <vt:lpstr>Presentación de PowerPoint</vt:lpstr>
      <vt:lpstr>COROLARIO</vt:lpstr>
      <vt:lpstr>¿Porqué auditamos?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de Acuerdos</dc:title>
  <dc:creator>Fernando Moran Gonzalez</dc:creator>
  <cp:lastModifiedBy>liceagafernando@gmail.com</cp:lastModifiedBy>
  <cp:revision>1042</cp:revision>
  <cp:lastPrinted>2023-08-14T17:51:30Z</cp:lastPrinted>
  <dcterms:modified xsi:type="dcterms:W3CDTF">2023-08-22T15:14:01Z</dcterms:modified>
</cp:coreProperties>
</file>